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5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06" r:id="rId4"/>
    <p:sldId id="297" r:id="rId5"/>
    <p:sldId id="302" r:id="rId6"/>
    <p:sldId id="303" r:id="rId7"/>
    <p:sldId id="298" r:id="rId8"/>
    <p:sldId id="299" r:id="rId9"/>
    <p:sldId id="304" r:id="rId10"/>
    <p:sldId id="300" r:id="rId11"/>
    <p:sldId id="305" r:id="rId12"/>
    <p:sldId id="260" r:id="rId13"/>
    <p:sldId id="261" r:id="rId14"/>
    <p:sldId id="259" r:id="rId15"/>
    <p:sldId id="291" r:id="rId16"/>
    <p:sldId id="282" r:id="rId17"/>
    <p:sldId id="296" r:id="rId18"/>
    <p:sldId id="289" r:id="rId19"/>
    <p:sldId id="283" r:id="rId20"/>
    <p:sldId id="279" r:id="rId21"/>
    <p:sldId id="280" r:id="rId22"/>
    <p:sldId id="286" r:id="rId23"/>
    <p:sldId id="295" r:id="rId24"/>
    <p:sldId id="269" r:id="rId25"/>
    <p:sldId id="270" r:id="rId26"/>
    <p:sldId id="27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1728"/>
        <p:guide pos="2880"/>
      </p:guideLst>
    </p:cSldViewPr>
  </p:slideViewPr>
  <p:outlineViewPr>
    <p:cViewPr>
      <p:scale>
        <a:sx n="33" d="100"/>
        <a:sy n="33" d="100"/>
      </p:scale>
      <p:origin x="0" y="21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22844396772383E-2"/>
          <c:y val="6.0893621518786661E-2"/>
          <c:w val="0.96984126984126984"/>
          <c:h val="0.7491589599957723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/>
            </a:solidFill>
            <a:ln w="1213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12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12135">
                <a:solidFill>
                  <a:schemeClr val="bg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-1.1945563693083281E-2"/>
                  <c:y val="9.6334766251365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269">
                <a:noFill/>
              </a:ln>
            </c:spPr>
            <c:txPr>
              <a:bodyPr/>
              <a:lstStyle/>
              <a:p>
                <a:pPr>
                  <a:defRPr sz="1338" b="1" i="0" u="none" strike="noStrike" baseline="0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Sheet1!$B$2:$K$2</c:f>
              <c:numCache>
                <c:formatCode>0%</c:formatCode>
                <c:ptCount val="9"/>
                <c:pt idx="0">
                  <c:v>0.84</c:v>
                </c:pt>
                <c:pt idx="1">
                  <c:v>0.86</c:v>
                </c:pt>
                <c:pt idx="2">
                  <c:v>0.87</c:v>
                </c:pt>
                <c:pt idx="3">
                  <c:v>0.85</c:v>
                </c:pt>
                <c:pt idx="4">
                  <c:v>0.85</c:v>
                </c:pt>
                <c:pt idx="5">
                  <c:v>0.84</c:v>
                </c:pt>
                <c:pt idx="6">
                  <c:v>0.83</c:v>
                </c:pt>
                <c:pt idx="7">
                  <c:v>0.83</c:v>
                </c:pt>
                <c:pt idx="8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697984"/>
        <c:axId val="36734464"/>
      </c:barChart>
      <c:catAx>
        <c:axId val="366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673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734464"/>
        <c:scaling>
          <c:orientation val="minMax"/>
          <c:min val="0"/>
        </c:scaling>
        <c:delete val="1"/>
        <c:axPos val="l"/>
        <c:majorGridlines>
          <c:spPr>
            <a:ln w="303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6697984"/>
        <c:crosses val="autoZero"/>
        <c:crossBetween val="between"/>
        <c:majorUnit val="0.2"/>
      </c:valAx>
      <c:spPr>
        <a:noFill/>
        <a:ln w="1213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38841004495891E-3"/>
          <c:y val="4.7807367829021376E-2"/>
          <c:w val="0.96825396825396826"/>
          <c:h val="0.83932853717026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/>
            </a:solidFill>
            <a:ln w="11421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11421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2842">
                <a:noFill/>
              </a:ln>
            </c:spPr>
            <c:txPr>
              <a:bodyPr/>
              <a:lstStyle/>
              <a:p>
                <a:pPr>
                  <a:defRPr sz="1079" b="1" i="0" u="none" strike="noStrike" baseline="0">
                    <a:solidFill>
                      <a:schemeClr val="bg1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Sheet1!$B$2:$J$2</c:f>
              <c:numCache>
                <c:formatCode>0%</c:formatCode>
                <c:ptCount val="9"/>
                <c:pt idx="0">
                  <c:v>0.89</c:v>
                </c:pt>
                <c:pt idx="1">
                  <c:v>0.89</c:v>
                </c:pt>
                <c:pt idx="2">
                  <c:v>0.89</c:v>
                </c:pt>
                <c:pt idx="3">
                  <c:v>0.9</c:v>
                </c:pt>
                <c:pt idx="4">
                  <c:v>0.91</c:v>
                </c:pt>
                <c:pt idx="5">
                  <c:v>0.9</c:v>
                </c:pt>
                <c:pt idx="6">
                  <c:v>0.87</c:v>
                </c:pt>
                <c:pt idx="7">
                  <c:v>0.89</c:v>
                </c:pt>
                <c:pt idx="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7507456"/>
        <c:axId val="37508992"/>
      </c:barChart>
      <c:catAx>
        <c:axId val="375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50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508992"/>
        <c:scaling>
          <c:orientation val="minMax"/>
          <c:max val="1"/>
          <c:min val="0"/>
        </c:scaling>
        <c:delete val="1"/>
        <c:axPos val="l"/>
        <c:majorGridlines>
          <c:spPr>
            <a:ln w="2855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7507456"/>
        <c:crosses val="autoZero"/>
        <c:crossBetween val="between"/>
        <c:majorUnit val="0.2"/>
        <c:minorUnit val="0.01"/>
      </c:valAx>
      <c:spPr>
        <a:noFill/>
        <a:ln w="1142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9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76992272250797E-2"/>
          <c:y val="4.4115098028853779E-2"/>
          <c:w val="0.97142857142857142"/>
          <c:h val="0.7458033573141487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/>
            </a:solidFill>
            <a:ln w="1213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1213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4269">
                <a:noFill/>
              </a:ln>
            </c:spPr>
            <c:txPr>
              <a:bodyPr/>
              <a:lstStyle/>
              <a:p>
                <a:pPr>
                  <a:defRPr sz="1338" b="1" i="0" u="none" strike="noStrike" baseline="0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Sheet1!$B$2:$J$2</c:f>
              <c:numCache>
                <c:formatCode>0%</c:formatCode>
                <c:ptCount val="9"/>
                <c:pt idx="0">
                  <c:v>0.87</c:v>
                </c:pt>
                <c:pt idx="1">
                  <c:v>0.86</c:v>
                </c:pt>
                <c:pt idx="2">
                  <c:v>0.89</c:v>
                </c:pt>
                <c:pt idx="3">
                  <c:v>0.89</c:v>
                </c:pt>
                <c:pt idx="4">
                  <c:v>0.9</c:v>
                </c:pt>
                <c:pt idx="5">
                  <c:v>0.89</c:v>
                </c:pt>
                <c:pt idx="6">
                  <c:v>0.86</c:v>
                </c:pt>
                <c:pt idx="7">
                  <c:v>0.88</c:v>
                </c:pt>
                <c:pt idx="8">
                  <c:v>0.89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7628544"/>
        <c:axId val="37631872"/>
      </c:barChart>
      <c:catAx>
        <c:axId val="376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63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31872"/>
        <c:scaling>
          <c:orientation val="minMax"/>
          <c:max val="1.0000000013148"/>
          <c:min val="0"/>
        </c:scaling>
        <c:delete val="1"/>
        <c:axPos val="l"/>
        <c:majorGridlines>
          <c:spPr>
            <a:ln w="303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7628544"/>
        <c:crosses val="autoZero"/>
        <c:crossBetween val="between"/>
        <c:majorUnit val="0.2"/>
        <c:minorUnit val="0.05"/>
      </c:valAx>
      <c:spPr>
        <a:noFill/>
        <a:ln w="1213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72988702499143E-2"/>
          <c:y val="6.4249326216773234E-2"/>
          <c:w val="0.97142857142857142"/>
          <c:h val="0.7458033573141487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/>
            </a:solidFill>
            <a:ln w="1213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12135">
                <a:solidFill>
                  <a:schemeClr val="tx1"/>
                </a:solidFill>
                <a:prstDash val="solid"/>
              </a:ln>
            </c:spPr>
          </c:dPt>
          <c:dLbls>
            <c:spPr>
              <a:solidFill>
                <a:schemeClr val="accent2"/>
              </a:solidFill>
              <a:ln w="24269">
                <a:noFill/>
              </a:ln>
            </c:spPr>
            <c:txPr>
              <a:bodyPr/>
              <a:lstStyle/>
              <a:p>
                <a:pPr>
                  <a:defRPr sz="1338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Sheet1!$B$2:$J$2</c:f>
              <c:numCache>
                <c:formatCode>0%</c:formatCode>
                <c:ptCount val="9"/>
                <c:pt idx="0">
                  <c:v>0.94</c:v>
                </c:pt>
                <c:pt idx="1">
                  <c:v>0.94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0.93</c:v>
                </c:pt>
                <c:pt idx="8">
                  <c:v>0.93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7677696"/>
        <c:axId val="87013248"/>
      </c:barChart>
      <c:catAx>
        <c:axId val="376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701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013248"/>
        <c:scaling>
          <c:orientation val="minMax"/>
          <c:max val="1"/>
          <c:min val="0.1"/>
        </c:scaling>
        <c:delete val="1"/>
        <c:axPos val="l"/>
        <c:majorGridlines>
          <c:spPr>
            <a:ln w="303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7677696"/>
        <c:crosses val="autoZero"/>
        <c:crossBetween val="between"/>
        <c:majorUnit val="0.2"/>
        <c:minorUnit val="0.05"/>
      </c:valAx>
      <c:spPr>
        <a:noFill/>
        <a:ln w="1213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0.98475</cdr:x>
      <cdr:y>0.0895</cdr:y>
    </cdr:from>
    <cdr:to>
      <cdr:x>0.98875</cdr:x>
      <cdr:y>0.0895</cdr:y>
    </cdr:to>
    <cdr:sp macro="" textlink="">
      <cdr:nvSpPr>
        <cdr:cNvPr id="1025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909239" y="355487"/>
          <a:ext cx="2400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77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0.658</cdr:x>
      <cdr:y>0</cdr:y>
    </cdr:from>
    <cdr:to>
      <cdr:x>1</cdr:x>
      <cdr:y>0.06475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97247" y="0"/>
          <a:ext cx="2597353" cy="2450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90% BENCHMARK</a:t>
          </a:r>
          <a:endParaRPr lang="en-US" b="1" dirty="0"/>
        </a:p>
      </cdr:txBody>
    </cdr:sp>
  </cdr:relSizeAnchor>
  <cdr:relSizeAnchor xmlns:cdr="http://schemas.openxmlformats.org/drawingml/2006/chartDrawing">
    <cdr:from>
      <cdr:x>0.65337</cdr:x>
      <cdr:y>0.0604</cdr:y>
    </cdr:from>
    <cdr:to>
      <cdr:x>0.699</cdr:x>
      <cdr:y>0.16107</cdr:y>
    </cdr:to>
    <cdr:sp macro="" textlink="">
      <cdr:nvSpPr>
        <cdr:cNvPr id="1026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962098" y="228590"/>
          <a:ext cx="346526" cy="38101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77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36EEEFA-475D-4A4D-B5B6-36056B6E3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85C14C-9A3C-4B84-B7B7-906F80E63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9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7AC9965-C71E-4F99-BF3F-E887A1ADEB18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WCB-2A only if date of injury is prior to 1/1/2013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85C14C-9A3C-4B84-B7B7-906F80E63E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D6A130-CF46-42E4-975A-F6DC975F63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4D27ED-C668-4D20-B6EA-43EB544ED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AD4CB-A95C-4F37-9705-2E3F05A6E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2D9C-8A3B-42B9-8FD6-DB2B8B307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8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5434A-5E30-490D-83EB-7E01BFCB1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9ACAD5-6A0E-4B75-88A0-E750E5B6C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761E6B-BE5B-46AD-A322-B86EBA2760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220321-1874-4069-8070-EAFA4F2142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024789-569A-4D3C-9C49-D37F590D32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9556AF-8F38-4010-90A2-24FDC3B2B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0642B6-9995-41F6-B8F8-0247AD276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8A713C-95A6-41F8-8CF0-A3C07D7C59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9B0765-C88D-48DC-BA26-81E1859C34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4F3B7E-BBD5-4648-B110-FC3D97304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chart" Target="../charts/chart2.x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2819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Compliance with Maine Workers’ Compensation Board Requirements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362200"/>
            <a:ext cx="7924800" cy="1447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 </a:t>
            </a:r>
            <a:r>
              <a:rPr lang="en-US" sz="2800" b="1" dirty="0" smtClean="0"/>
              <a:t>Office of Monitoring, Audit and </a:t>
            </a:r>
          </a:p>
          <a:p>
            <a:pPr eaLnBrk="1" hangingPunct="1"/>
            <a:r>
              <a:rPr lang="en-US" sz="2800" b="1" dirty="0" smtClean="0"/>
              <a:t> Enforcement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10400" y="6172200"/>
            <a:ext cx="1920240" cy="36576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Rev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10-22-18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581399"/>
            <a:ext cx="3184147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143000"/>
            <a:ext cx="85344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	</a:t>
            </a:r>
            <a:r>
              <a:rPr lang="en-US" sz="3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6 – Days Lost Greater than 7; Incapacity Denied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FROI within 7 days of employer’s notice or knowledge of a lost day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NOC within 14 days of employer’s notice or knowledge of incapacity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If NOC was filed late, you must issue a mandatory payment and file a mandatory MOP (See Rule 1.3)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WCB-2, -2A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and -2B as required within 30 days of employer’s notice or knowledge of incapacity (box 20 of the NOC)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	</a:t>
            </a:r>
            <a:r>
              <a:rPr lang="en-US" sz="3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6 – Days Lost Greater than 7 days, Incapacity Denied (cont.)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amended mandatory MOP to establish AWW and WCR, and to revise the “Amount Paid” (Box 20C), if applicable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(Interim) SOC within 195 days of injury date, and then annually within 15 days of the anniversary date of the injury while payments (of any type) are ongoing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(Final) SOC when no further payments are anticipated</a:t>
            </a:r>
          </a:p>
          <a:p>
            <a:pPr eaLnBrk="1" hangingPunct="1">
              <a:lnSpc>
                <a:spcPct val="90000"/>
              </a:lnSpc>
            </a:pPr>
            <a:endParaRPr lang="en-US" sz="2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066800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467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Insurance entity compliance information is measured in:</a:t>
            </a:r>
          </a:p>
          <a:p>
            <a:pPr lvl="1" eaLnBrk="1" hangingPunct="1"/>
            <a:r>
              <a:rPr lang="en-US" sz="2800" dirty="0" smtClean="0"/>
              <a:t>4 Quarterly Compliance Reports</a:t>
            </a:r>
          </a:p>
          <a:p>
            <a:pPr lvl="1" eaLnBrk="1" hangingPunct="1"/>
            <a:r>
              <a:rPr lang="en-US" sz="2800" dirty="0" smtClean="0"/>
              <a:t>1 Annual Compliance Report</a:t>
            </a:r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Individual entity and insurance community compliance data is analyzed for trends and patterns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Compliance Measured?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2300" b="1" dirty="0" smtClean="0"/>
              <a:t>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Insurance entities </a:t>
            </a:r>
            <a:r>
              <a:rPr lang="en-US" sz="2800" dirty="0" smtClean="0"/>
              <a:t>(insurers, self-insurers, and third-party administrators) are </a:t>
            </a:r>
            <a:r>
              <a:rPr lang="en-US" sz="2800" dirty="0" smtClean="0"/>
              <a:t>audited </a:t>
            </a:r>
            <a:r>
              <a:rPr lang="en-US" sz="2800" dirty="0" smtClean="0"/>
              <a:t>periodically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An entity’s schedule may </a:t>
            </a:r>
            <a:r>
              <a:rPr lang="en-US" sz="2800" dirty="0" smtClean="0"/>
              <a:t>be accelerated by </a:t>
            </a:r>
            <a:r>
              <a:rPr lang="en-US" sz="2800" dirty="0" smtClean="0"/>
              <a:t>Complaint(s) </a:t>
            </a:r>
            <a:r>
              <a:rPr lang="en-US" sz="2800" dirty="0" smtClean="0"/>
              <a:t>for </a:t>
            </a:r>
            <a:r>
              <a:rPr lang="en-US" sz="2800" dirty="0" smtClean="0"/>
              <a:t>Audit, Corrective </a:t>
            </a:r>
            <a:r>
              <a:rPr lang="en-US" sz="2800" dirty="0" smtClean="0"/>
              <a:t>Action </a:t>
            </a:r>
            <a:r>
              <a:rPr lang="en-US" sz="2800" dirty="0" smtClean="0"/>
              <a:t>Plans, or other performance and claims handling issues</a:t>
            </a:r>
            <a:endParaRPr lang="en-US" sz="2800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Compliance Measured?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00" b="1" dirty="0" smtClean="0"/>
              <a:t>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-5862" y="1676400"/>
            <a:ext cx="9144000" cy="4267200"/>
          </a:xfrm>
        </p:spPr>
        <p:txBody>
          <a:bodyPr/>
          <a:lstStyle/>
          <a:p>
            <a:pPr eaLnBrk="1" hangingPunct="1"/>
            <a:endParaRPr lang="en-US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300" dirty="0" smtClean="0"/>
              <a:t>	</a:t>
            </a:r>
            <a:r>
              <a:rPr lang="en-US" sz="2800" dirty="0" smtClean="0"/>
              <a:t>FROI - (LT claims only) must be filed: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z="2800" dirty="0" smtClean="0"/>
              <a:t>	Within 7 days of Employer’s Notice or Knowledge of a lost day (Box 43B on FROI)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800" dirty="0" smtClean="0"/>
              <a:t>				TA or </a:t>
            </a:r>
            <a:r>
              <a:rPr lang="en-US" sz="2800" b="1" dirty="0" smtClean="0">
                <a:solidFill>
                  <a:srgbClr val="FF0000"/>
                </a:solidFill>
              </a:rPr>
              <a:t>TE</a:t>
            </a:r>
            <a:r>
              <a:rPr lang="en-US" sz="2800" dirty="0" smtClean="0"/>
              <a:t> date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800" dirty="0" smtClean="0"/>
              <a:t>   MINUS	</a:t>
            </a:r>
            <a:r>
              <a:rPr lang="en-US" sz="2800" u="sng" dirty="0" smtClean="0"/>
              <a:t>Box 43B</a:t>
            </a:r>
            <a:r>
              <a:rPr lang="en-US" sz="2800" dirty="0" smtClean="0"/>
              <a:t> </a:t>
            </a:r>
            <a:r>
              <a:rPr lang="en-US" sz="1600" dirty="0" smtClean="0"/>
              <a:t>(date employer notified of incapacity)</a:t>
            </a:r>
            <a:r>
              <a:rPr lang="en-US" sz="2800" dirty="0" smtClean="0"/>
              <a:t>      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800" dirty="0" smtClean="0"/>
              <a:t>         =		less than 8 days</a:t>
            </a:r>
          </a:p>
          <a:p>
            <a:pPr lvl="4" eaLnBrk="1" hangingPunct="1"/>
            <a:endParaRPr lang="en-US" sz="2400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848600" cy="1219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are the Compliance Measurements?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438400"/>
            <a:ext cx="39243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within 14 days of Employer’s Notice or Knowledge of Incapacity (Box 23B on MOP) 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marL="109728" indent="0" algn="r" eaLnBrk="1" hangingPunct="1">
              <a:lnSpc>
                <a:spcPct val="90000"/>
              </a:lnSpc>
              <a:buNone/>
            </a:pPr>
            <a:r>
              <a:rPr lang="en-US" sz="2100" dirty="0" smtClean="0"/>
              <a:t>OR</a:t>
            </a:r>
          </a:p>
          <a:p>
            <a:pPr marL="109728" indent="0" algn="r"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within 6 calendar days of the first day of compensability (Box 22 on MOP)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lvl="2" eaLnBrk="1" hangingPunct="1">
              <a:lnSpc>
                <a:spcPct val="90000"/>
              </a:lnSpc>
            </a:pPr>
            <a:endParaRPr lang="en-US" sz="1700" dirty="0" smtClean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038600" y="2514600"/>
            <a:ext cx="4876800" cy="3505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	     Received date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        Minus  </a:t>
            </a:r>
            <a:r>
              <a:rPr lang="en-US" b="1" u="sng" dirty="0" smtClean="0"/>
              <a:t>Box 23B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   =Less than 15 days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/>
              <a:t>	   </a:t>
            </a:r>
            <a:r>
              <a:rPr lang="en-US" b="1" dirty="0" smtClean="0"/>
              <a:t>Received date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         Minus </a:t>
            </a:r>
            <a:r>
              <a:rPr lang="en-US" b="1" u="sng" dirty="0" smtClean="0"/>
              <a:t>Box 22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     =  Less than 7 days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What are the Compliance Measurements?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Initial Indemnity Payment must be made: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Initial MOP Filing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MOPs must be </a:t>
            </a:r>
            <a:r>
              <a:rPr lang="en-US" sz="2200" b="1" u="sng" dirty="0" smtClean="0"/>
              <a:t>sent</a:t>
            </a:r>
            <a:r>
              <a:rPr lang="en-US" sz="2200" dirty="0" smtClean="0"/>
              <a:t> within 14 days of Employer’s Notice or Knowledge of Incapacity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MOPs must be </a:t>
            </a:r>
            <a:r>
              <a:rPr lang="en-US" sz="2200" b="1" u="sng" dirty="0" smtClean="0">
                <a:solidFill>
                  <a:srgbClr val="000000"/>
                </a:solidFill>
              </a:rPr>
              <a:t>received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within 17 days of Employer’s Notice or Knowledge of Incapacity if sent regular mail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Initial Indemnity NOC Filing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/>
              <a:t>Received</a:t>
            </a:r>
            <a:r>
              <a:rPr lang="en-US" sz="2200" dirty="0" smtClean="0"/>
              <a:t> within 14 days of Employer’s Notice or Knowledge of Incapacity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    (A NOC is not received until you get a TA or a </a:t>
            </a:r>
            <a:r>
              <a:rPr lang="en-US" sz="2200" b="1" dirty="0" smtClean="0">
                <a:solidFill>
                  <a:srgbClr val="FF0000"/>
                </a:solidFill>
              </a:rPr>
              <a:t>TE</a:t>
            </a:r>
            <a:r>
              <a:rPr lang="en-US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1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Compliance Measurements?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Wage Information (WCB-2, </a:t>
            </a:r>
            <a:r>
              <a:rPr lang="en-US" sz="2800" dirty="0" smtClean="0"/>
              <a:t>and WCB-2B</a:t>
            </a:r>
            <a:r>
              <a:rPr lang="en-US" sz="2800" dirty="0" smtClean="0"/>
              <a:t>):</a:t>
            </a:r>
          </a:p>
          <a:p>
            <a:pPr lvl="1" eaLnBrk="1" hangingPunct="1"/>
            <a:r>
              <a:rPr lang="en-US" sz="2800" b="1" dirty="0" smtClean="0"/>
              <a:t>Received</a:t>
            </a:r>
            <a:r>
              <a:rPr lang="en-US" sz="2800" dirty="0" smtClean="0"/>
              <a:t> within 30 days of claim becoming compensable </a:t>
            </a:r>
            <a:r>
              <a:rPr lang="en-US" sz="2800" dirty="0" smtClean="0"/>
              <a:t>(MOP box 22) </a:t>
            </a:r>
            <a:endParaRPr lang="en-US" sz="2800" dirty="0" smtClean="0"/>
          </a:p>
          <a:p>
            <a:pPr marL="471487" lvl="1" indent="0" eaLnBrk="1" hangingPunct="1">
              <a:buNone/>
            </a:pPr>
            <a:endParaRPr lang="en-US" sz="2400" dirty="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400" b="1" dirty="0" smtClean="0"/>
              <a:t>OR</a:t>
            </a:r>
            <a:endParaRPr lang="en-US" sz="2400" dirty="0" smtClean="0"/>
          </a:p>
          <a:p>
            <a:pPr marL="471487" lvl="1" indent="0" eaLnBrk="1" hangingPunct="1">
              <a:buNone/>
            </a:pPr>
            <a:endParaRPr lang="en-US" sz="2400" dirty="0" smtClean="0"/>
          </a:p>
          <a:p>
            <a:pPr lvl="1" eaLnBrk="1" hangingPunct="1"/>
            <a:r>
              <a:rPr lang="en-US" sz="2800" b="1" dirty="0" smtClean="0"/>
              <a:t>Received</a:t>
            </a:r>
            <a:r>
              <a:rPr lang="en-US" sz="2800" dirty="0" smtClean="0"/>
              <a:t> within 30 days of Employer’s Notice or Knowledge of Incapacity </a:t>
            </a:r>
            <a:r>
              <a:rPr lang="en-US" sz="2800" dirty="0" smtClean="0"/>
              <a:t>on </a:t>
            </a:r>
            <a:r>
              <a:rPr lang="en-US" sz="2800" dirty="0" smtClean="0"/>
              <a:t>disputed </a:t>
            </a:r>
            <a:r>
              <a:rPr lang="en-US" sz="2800" dirty="0" smtClean="0"/>
              <a:t>claims (NOC box 20b)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3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458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Compliance Measurements?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 smtClean="0"/>
              <a:t>MWCB Issued Performance Benchmarks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b="1" dirty="0" smtClean="0"/>
          </a:p>
          <a:p>
            <a:pPr eaLnBrk="1" hangingPunct="1">
              <a:lnSpc>
                <a:spcPct val="90000"/>
              </a:lnSpc>
            </a:pPr>
            <a:endParaRPr lang="en-US" sz="2300" dirty="0" smtClean="0"/>
          </a:p>
          <a:p>
            <a:pPr eaLnBrk="1" hangingPunct="1">
              <a:lnSpc>
                <a:spcPct val="90000"/>
              </a:lnSpc>
            </a:pPr>
            <a:endParaRPr lang="en-US" sz="23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Filing of FROI - </a:t>
            </a:r>
            <a:r>
              <a:rPr lang="en-US" sz="2800" b="1" dirty="0" smtClean="0"/>
              <a:t>85%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4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Initial Indemnity Payment - </a:t>
            </a:r>
            <a:r>
              <a:rPr lang="en-US" sz="2800" b="1" dirty="0" smtClean="0"/>
              <a:t>87%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Filing of Initial MOP - </a:t>
            </a:r>
            <a:r>
              <a:rPr lang="en-US" sz="2800" b="1" dirty="0" smtClean="0"/>
              <a:t>85%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                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Filing of Initial Indemnity NOC - </a:t>
            </a:r>
            <a:r>
              <a:rPr lang="en-US" sz="2800" b="1" dirty="0" smtClean="0"/>
              <a:t>90%       </a:t>
            </a:r>
            <a:r>
              <a:rPr lang="en-US" sz="2100" b="1" dirty="0" smtClean="0"/>
              <a:t>       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/>
              <a:t>	    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47075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Benchmarks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2738" y="1752600"/>
            <a:ext cx="8153400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0" indent="-469900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3200" b="1" kern="0" dirty="0" smtClean="0">
                <a:solidFill>
                  <a:srgbClr val="000000"/>
                </a:solidFill>
                <a:latin typeface="Verdana"/>
              </a:rPr>
              <a:t>Benchmarks Effective 1/1/08</a:t>
            </a:r>
          </a:p>
          <a:p>
            <a:pPr marL="469900" lvl="0" indent="-469900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endParaRPr lang="en-US" sz="3200" b="1" kern="0" dirty="0" smtClean="0">
              <a:solidFill>
                <a:srgbClr val="000000"/>
              </a:solidFill>
              <a:latin typeface="Verdana"/>
            </a:endParaRPr>
          </a:p>
          <a:p>
            <a:pPr marL="469900" lvl="0" indent="-469900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endParaRPr lang="en-US" sz="3200" b="1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7"/>
          <p:cNvSpPr>
            <a:spLocks noChangeShapeType="1"/>
          </p:cNvSpPr>
          <p:nvPr/>
        </p:nvSpPr>
        <p:spPr bwMode="auto">
          <a:xfrm>
            <a:off x="4495800" y="2133600"/>
            <a:ext cx="403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162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Compliance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300" b="1" dirty="0" smtClean="0"/>
              <a:t>Lost Time First Report of Injury Filing Compliance</a:t>
            </a:r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1524000" y="1395413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Chart" r:id="rId3" imgW="6096075" imgH="4067089" progId="MSGraph.Chart.8">
                  <p:embed followColorScheme="full"/>
                </p:oleObj>
              </mc:Choice>
              <mc:Fallback>
                <p:oleObj name="Chart" r:id="rId3" imgW="609607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762000" y="1905000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7" name="Chart" r:id="rId5" imgW="6096075" imgH="4067089" progId="MSGraph.Chart.8">
                  <p:embed followColorScheme="full"/>
                </p:oleObj>
              </mc:Choice>
              <mc:Fallback>
                <p:oleObj name="Chart" r:id="rId5" imgW="6096075" imgH="406708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447800" y="5029200"/>
            <a:ext cx="693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dirty="0"/>
              <a:t>Insurance industry in Maine has performed </a:t>
            </a:r>
            <a:r>
              <a:rPr lang="en-US" sz="2400" dirty="0" smtClean="0"/>
              <a:t>at/above 83% </a:t>
            </a:r>
            <a:r>
              <a:rPr lang="en-US" sz="2400" dirty="0"/>
              <a:t>for the last </a:t>
            </a:r>
            <a:r>
              <a:rPr lang="en-US" sz="2400" dirty="0" smtClean="0"/>
              <a:t>nine </a:t>
            </a:r>
            <a:r>
              <a:rPr lang="en-US" sz="2400" dirty="0"/>
              <a:t>years. 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MWCB </a:t>
            </a:r>
            <a:r>
              <a:rPr lang="en-US" sz="2400" dirty="0" smtClean="0"/>
              <a:t>benchmark </a:t>
            </a:r>
            <a:r>
              <a:rPr lang="en-US" sz="2400" dirty="0"/>
              <a:t>is 85%.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</a:rPr>
              <a:t>	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943600" y="17526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Benchmark</a:t>
            </a:r>
          </a:p>
        </p:txBody>
      </p:sp>
      <p:sp>
        <p:nvSpPr>
          <p:cNvPr id="21512" name="Freeform 9"/>
          <p:cNvSpPr>
            <a:spLocks/>
          </p:cNvSpPr>
          <p:nvPr/>
        </p:nvSpPr>
        <p:spPr bwMode="auto">
          <a:xfrm>
            <a:off x="7010400" y="1981200"/>
            <a:ext cx="93663" cy="180975"/>
          </a:xfrm>
          <a:custGeom>
            <a:avLst/>
            <a:gdLst>
              <a:gd name="T0" fmla="*/ 0 w 59"/>
              <a:gd name="T1" fmla="*/ 0 h 114"/>
              <a:gd name="T2" fmla="*/ 2147483647 w 59"/>
              <a:gd name="T3" fmla="*/ 2147483647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9" h="114">
                <a:moveTo>
                  <a:pt x="0" y="0"/>
                </a:moveTo>
                <a:lnTo>
                  <a:pt x="59" y="114"/>
                </a:lnTo>
              </a:path>
            </a:pathLst>
          </a:custGeom>
          <a:noFill/>
          <a:ln w="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90992"/>
              </p:ext>
            </p:extLst>
          </p:nvPr>
        </p:nvGraphicFramePr>
        <p:xfrm>
          <a:off x="521677" y="1447800"/>
          <a:ext cx="82042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99485"/>
            <a:ext cx="8077200" cy="426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dirty="0" smtClean="0"/>
              <a:t>the timely filing of:</a:t>
            </a:r>
          </a:p>
          <a:p>
            <a:pPr lvl="1" eaLnBrk="1" hangingPunct="1"/>
            <a:r>
              <a:rPr lang="en-US" sz="2600" dirty="0" smtClean="0"/>
              <a:t>Lost Time First Report of Injury (FROI)</a:t>
            </a:r>
          </a:p>
          <a:p>
            <a:pPr lvl="1" eaLnBrk="1" hangingPunct="1"/>
            <a:r>
              <a:rPr lang="en-US" sz="2600" dirty="0" smtClean="0"/>
              <a:t>Initial Memorandum of Payment (MOP)</a:t>
            </a:r>
          </a:p>
          <a:p>
            <a:pPr lvl="1" eaLnBrk="1" hangingPunct="1"/>
            <a:r>
              <a:rPr lang="en-US" sz="2600" dirty="0" smtClean="0"/>
              <a:t>Initial Indemnity Notice of Controversy (NOC)</a:t>
            </a:r>
          </a:p>
          <a:p>
            <a:pPr lvl="1" eaLnBrk="1" hangingPunct="1"/>
            <a:r>
              <a:rPr lang="en-US" sz="2600" dirty="0" smtClean="0"/>
              <a:t>Wage Statement (WCB-2)</a:t>
            </a:r>
          </a:p>
          <a:p>
            <a:pPr lvl="1" eaLnBrk="1" hangingPunct="1"/>
            <a:r>
              <a:rPr lang="en-US" sz="2600" dirty="0" smtClean="0"/>
              <a:t>Schedule of Dependents (WCB-2A)</a:t>
            </a:r>
          </a:p>
          <a:p>
            <a:pPr lvl="1" eaLnBrk="1" hangingPunct="1"/>
            <a:r>
              <a:rPr lang="en-US" sz="2600" dirty="0" smtClean="0"/>
              <a:t>Fringe Benefit Worksheet (WCB-2B)</a:t>
            </a:r>
          </a:p>
          <a:p>
            <a:pPr eaLnBrk="1" hangingPunct="1"/>
            <a:r>
              <a:rPr lang="en-US" sz="2600" dirty="0" smtClean="0"/>
              <a:t>the timely payment of:</a:t>
            </a:r>
          </a:p>
          <a:p>
            <a:pPr lvl="1" eaLnBrk="1" hangingPunct="1"/>
            <a:r>
              <a:rPr lang="en-US" sz="2600" dirty="0" smtClean="0"/>
              <a:t>Initial Indemnity Payment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Compliance Measured?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b="1" dirty="0" smtClean="0"/>
              <a:t>Monitoring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1342285"/>
            <a:ext cx="5825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Monitoring Division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50096"/>
              </p:ext>
            </p:extLst>
          </p:nvPr>
        </p:nvGraphicFramePr>
        <p:xfrm>
          <a:off x="1219200" y="2009954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5" name="Chart" r:id="rId3" imgW="6096075" imgH="4067089" progId="MSGraph.Chart.8">
                  <p:embed followColorScheme="full"/>
                </p:oleObj>
              </mc:Choice>
              <mc:Fallback>
                <p:oleObj name="Chart" r:id="rId3" imgW="6096075" imgH="406708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09954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" name="Line 12"/>
          <p:cNvSpPr>
            <a:spLocks noChangeShapeType="1"/>
          </p:cNvSpPr>
          <p:nvPr/>
        </p:nvSpPr>
        <p:spPr bwMode="auto">
          <a:xfrm flipH="1">
            <a:off x="4419600" y="2057400"/>
            <a:ext cx="381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8425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Compliance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300" b="1" dirty="0" smtClean="0"/>
              <a:t>Initial Indemnity Payment Compliance</a:t>
            </a:r>
          </a:p>
        </p:txBody>
      </p:sp>
      <p:graphicFrame>
        <p:nvGraphicFramePr>
          <p:cNvPr id="2" name="Object 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98535474"/>
              </p:ext>
            </p:extLst>
          </p:nvPr>
        </p:nvGraphicFramePr>
        <p:xfrm>
          <a:off x="393700" y="1502508"/>
          <a:ext cx="80518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556" name="Object 3"/>
          <p:cNvGraphicFramePr>
            <a:graphicFrameLocks noChangeAspect="1"/>
          </p:cNvGraphicFramePr>
          <p:nvPr/>
        </p:nvGraphicFramePr>
        <p:xfrm>
          <a:off x="1524000" y="1395413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6" name="Chart" r:id="rId6" imgW="6096075" imgH="4067089" progId="MSGraph.Chart.8">
                  <p:embed followColorScheme="full"/>
                </p:oleObj>
              </mc:Choice>
              <mc:Fallback>
                <p:oleObj name="Chart" r:id="rId6" imgW="609607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914400" y="4876800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dirty="0"/>
              <a:t>The insurance industry in Maine has been at or above </a:t>
            </a:r>
            <a:r>
              <a:rPr lang="en-US" sz="2400" dirty="0" smtClean="0"/>
              <a:t>the Board’s 87% benchmark </a:t>
            </a:r>
            <a:r>
              <a:rPr lang="en-US" sz="2400" dirty="0"/>
              <a:t>in payment compliance for the last </a:t>
            </a:r>
            <a:r>
              <a:rPr lang="en-US" sz="2400" dirty="0" smtClean="0"/>
              <a:t>nine </a:t>
            </a:r>
            <a:r>
              <a:rPr lang="en-US" sz="2400" dirty="0"/>
              <a:t>years.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</a:rPr>
              <a:t>	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597769" y="1309686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87% BENCHMARK</a:t>
            </a:r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H="1">
            <a:off x="5597768" y="1676400"/>
            <a:ext cx="498231" cy="366714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10"/>
          <p:cNvSpPr>
            <a:spLocks noChangeShapeType="1"/>
          </p:cNvSpPr>
          <p:nvPr/>
        </p:nvSpPr>
        <p:spPr bwMode="auto">
          <a:xfrm flipH="1">
            <a:off x="4343400" y="2133600"/>
            <a:ext cx="426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Compliance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300" b="1" dirty="0" smtClean="0"/>
              <a:t>Initial MOP Filing Compliance</a:t>
            </a:r>
          </a:p>
        </p:txBody>
      </p:sp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1524000" y="1395413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Chart" r:id="rId3" imgW="6096075" imgH="4067089" progId="MSGraph.Chart.8">
                  <p:embed followColorScheme="full"/>
                </p:oleObj>
              </mc:Choice>
              <mc:Fallback>
                <p:oleObj name="Chart" r:id="rId3" imgW="609607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1219200" y="1981200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Chart" r:id="rId5" imgW="6096075" imgH="4067089" progId="MSGraph.Chart.8">
                  <p:embed followColorScheme="full"/>
                </p:oleObj>
              </mc:Choice>
              <mc:Fallback>
                <p:oleObj name="Chart" r:id="rId5" imgW="6096075" imgH="406708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654027"/>
              </p:ext>
            </p:extLst>
          </p:nvPr>
        </p:nvGraphicFramePr>
        <p:xfrm>
          <a:off x="457200" y="1524000"/>
          <a:ext cx="82042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92369" y="487680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dirty="0"/>
              <a:t>The insurance industry in Maine has been above </a:t>
            </a:r>
            <a:r>
              <a:rPr lang="en-US" sz="2400" dirty="0" smtClean="0"/>
              <a:t>the Board’s benchmark of 85% </a:t>
            </a:r>
            <a:r>
              <a:rPr lang="en-US" sz="2400" dirty="0"/>
              <a:t>for the last </a:t>
            </a:r>
            <a:r>
              <a:rPr lang="en-US" sz="2400" dirty="0" smtClean="0"/>
              <a:t>nine </a:t>
            </a:r>
            <a:r>
              <a:rPr lang="en-US" sz="2400" dirty="0" smtClean="0"/>
              <a:t>years</a:t>
            </a:r>
            <a:r>
              <a:rPr lang="en-US" sz="2400" dirty="0"/>
              <a:t> </a:t>
            </a:r>
            <a:r>
              <a:rPr lang="en-US" sz="2400" dirty="0" smtClean="0"/>
              <a:t>for initial MOP filing compliance.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5486400" y="1280379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85% BENCHMARK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 flipH="1">
            <a:off x="5867400" y="1463735"/>
            <a:ext cx="609600" cy="66986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 animBg="0"/>
        </p:bldSub>
      </p:bldGraphic>
      <p:bldP spid="6861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0"/>
          <p:cNvSpPr>
            <a:spLocks noChangeShapeType="1"/>
          </p:cNvSpPr>
          <p:nvPr/>
        </p:nvSpPr>
        <p:spPr bwMode="auto">
          <a:xfrm flipH="1">
            <a:off x="838200" y="2057400"/>
            <a:ext cx="800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1219200" y="1981200"/>
          <a:ext cx="6097588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2" name="Chart" r:id="rId3" imgW="6096075" imgH="4067089" progId="MSGraph.Chart.8">
                  <p:embed followColorScheme="full"/>
                </p:oleObj>
              </mc:Choice>
              <mc:Fallback>
                <p:oleObj name="Chart" r:id="rId3" imgW="6096075" imgH="406708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6097588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524000" y="1395413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3" name="Chart" r:id="rId5" imgW="6096075" imgH="4067089" progId="MSGraph.Chart.8">
                  <p:embed followColorScheme="full"/>
                </p:oleObj>
              </mc:Choice>
              <mc:Fallback>
                <p:oleObj name="Chart" r:id="rId5" imgW="609607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285944"/>
              </p:ext>
            </p:extLst>
          </p:nvPr>
        </p:nvGraphicFramePr>
        <p:xfrm>
          <a:off x="905301" y="1447800"/>
          <a:ext cx="75946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Compliance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300" b="1" dirty="0" smtClean="0"/>
              <a:t>Initial Indemnity NOC Filing Compliance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40725" y="4953000"/>
            <a:ext cx="7774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insurance industry in Maine </a:t>
            </a:r>
            <a:r>
              <a:rPr lang="en-US" sz="2400" dirty="0" smtClean="0"/>
              <a:t>has met or exceeded the </a:t>
            </a:r>
            <a:r>
              <a:rPr lang="en-US" sz="2400" dirty="0" smtClean="0"/>
              <a:t>Board’s 90% </a:t>
            </a:r>
            <a:r>
              <a:rPr lang="en-US" sz="2400" dirty="0" smtClean="0"/>
              <a:t>benchmark for the last nine years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 animBg="0"/>
        </p:bldSub>
      </p:bldGraphic>
      <p:bldP spid="757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Poor compliance can trigger Corrective Action Plans (CAP) and/or audits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CAPs are agreements and action plans between MWCB and the Insurer/Adjuster to improve poor compliance and improve claims handling</a:t>
            </a:r>
          </a:p>
          <a:p>
            <a:pPr lvl="1" eaLnBrk="1" hangingPunct="1">
              <a:lnSpc>
                <a:spcPct val="90000"/>
              </a:lnSpc>
            </a:pPr>
            <a:endParaRPr lang="en-US" sz="1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Failure to engage in a CAP or abide by one can result in an accelerated audit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Compliance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1000" smtClean="0"/>
          </a:p>
          <a:p>
            <a:pPr eaLnBrk="1" hangingPunct="1"/>
            <a:r>
              <a:rPr lang="en-US" sz="2800" smtClean="0"/>
              <a:t>Compliance data is published for: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smtClean="0"/>
          </a:p>
          <a:p>
            <a:pPr lvl="1" eaLnBrk="1" hangingPunct="1"/>
            <a:r>
              <a:rPr lang="en-US" sz="2800" smtClean="0"/>
              <a:t>Internal Customers (Claims Management, Executive Management, etc.)</a:t>
            </a:r>
          </a:p>
          <a:p>
            <a:pPr lvl="1" eaLnBrk="1" hangingPunct="1"/>
            <a:endParaRPr lang="en-US" sz="1200" smtClean="0"/>
          </a:p>
          <a:p>
            <a:pPr lvl="1" eaLnBrk="1" hangingPunct="1"/>
            <a:r>
              <a:rPr lang="en-US" sz="2800" smtClean="0"/>
              <a:t>External Customers (Regulators, Competitors, Claimants, etc.)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Compliance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Penalties can result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Excessive late filings/payments may be interpreted as a questionable claims-handling technique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Under §359, an insurer, self-insurer, TPA or adjuster can have their license revoked by the Bureau of Insurance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Compliance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Maine Compliance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b="1" dirty="0" smtClean="0"/>
              <a:t>Review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96262" cy="4267200"/>
          </a:xfrm>
        </p:spPr>
        <p:txBody>
          <a:bodyPr>
            <a:normAutofit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en-US" sz="4800" b="1" i="1" dirty="0" smtClean="0"/>
              <a:t>Questions??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4457700" cy="3566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  <p:bldP spid="31747" grpId="1" build="p"/>
      <p:bldP spid="31747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95600"/>
            <a:ext cx="8153400" cy="3124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Form Filing</a:t>
            </a:r>
          </a:p>
          <a:p>
            <a:pPr eaLnBrk="1" hangingPunct="1"/>
            <a:r>
              <a:rPr lang="en-US" sz="2800" dirty="0" smtClean="0"/>
              <a:t>Timeliness of Benefit Payments</a:t>
            </a:r>
          </a:p>
          <a:p>
            <a:pPr eaLnBrk="1" hangingPunct="1"/>
            <a:r>
              <a:rPr lang="en-US" sz="2800" dirty="0" smtClean="0"/>
              <a:t>Accuracy of Indemnity Payments</a:t>
            </a:r>
          </a:p>
          <a:p>
            <a:pPr eaLnBrk="1" hangingPunct="1"/>
            <a:r>
              <a:rPr lang="en-US" sz="2800" dirty="0" smtClean="0"/>
              <a:t>Timeliness &amp; Accuracy of Medical Bill Payments</a:t>
            </a:r>
          </a:p>
          <a:p>
            <a:pPr eaLnBrk="1" hangingPunct="1"/>
            <a:r>
              <a:rPr lang="en-US" sz="2800" dirty="0" smtClean="0"/>
              <a:t>Other Significant Issues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Compliance Measured?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300" b="1" dirty="0" smtClean="0"/>
              <a:t>Auditing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 rot="10800000" flipV="1">
            <a:off x="597877" y="1524000"/>
            <a:ext cx="8078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The Audit Division </a:t>
            </a:r>
            <a:r>
              <a:rPr lang="en-US" sz="2400" dirty="0">
                <a:solidFill>
                  <a:schemeClr val="tx2"/>
                </a:solidFill>
              </a:rPr>
              <a:t>determines compliance with statutory and regulatory requirements in the following areas: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838200" y="2667000"/>
            <a:ext cx="68580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200" b="1" dirty="0"/>
              <a:t>	</a:t>
            </a:r>
            <a:r>
              <a:rPr lang="en-US" sz="3200" b="1" u="sng" dirty="0"/>
              <a:t>Scenario 1 – No Day Lost and Medicals Accepted</a:t>
            </a:r>
            <a:endParaRPr lang="en-US" sz="3200" b="1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en-US" sz="2700" dirty="0"/>
          </a:p>
          <a:p>
            <a:pPr marL="908050" lvl="1" indent="-436563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/>
              <a:t>FROI not required to be </a:t>
            </a:r>
            <a:r>
              <a:rPr lang="en-US" sz="2800" dirty="0" smtClean="0"/>
              <a:t>filed with MWCB</a:t>
            </a:r>
            <a:endParaRPr lang="en-US" sz="2800" dirty="0"/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61646" y="1600200"/>
            <a:ext cx="7825154" cy="3960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 smtClean="0"/>
              <a:t>	</a:t>
            </a:r>
            <a:r>
              <a:rPr lang="en-US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2 – No Day Lost and Medicals Denied</a:t>
            </a:r>
            <a:endParaRPr lang="en-U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/>
            <a:endParaRPr lang="en-US" sz="2700" dirty="0" smtClean="0"/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/>
              <a:t>File NOC within 30 days of receipt of a medical bill (or other notice of a claim for medical benefits)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q"/>
            </a:pPr>
            <a:endParaRPr lang="en-US" sz="2300" dirty="0" smtClean="0"/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/>
              <a:t>File FROI with the NOC (See Rule 8.13)</a:t>
            </a:r>
          </a:p>
          <a:p>
            <a:pPr eaLnBrk="1" hangingPunct="1"/>
            <a:endParaRPr lang="en-US" sz="23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 flipH="1">
            <a:off x="762000" y="2000250"/>
            <a:ext cx="7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90600" y="1295400"/>
            <a:ext cx="77724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/>
              <a:t>	</a:t>
            </a:r>
            <a:r>
              <a:rPr lang="en-US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3 – Employee Has </a:t>
            </a:r>
            <a:r>
              <a:rPr lang="en-US" sz="32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 a Day’s Work, Returns To Work Within 7 Days, Medicals Accepted</a:t>
            </a:r>
            <a:endParaRPr lang="en-U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1487" lvl="1" indent="0" eaLnBrk="1" hangingPunct="1">
              <a:lnSpc>
                <a:spcPct val="90000"/>
              </a:lnSpc>
              <a:buNone/>
            </a:pPr>
            <a:endParaRPr lang="en-US" sz="1600" b="1" dirty="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/>
              <a:t>File FROI within 7 days of employer’s notice or knowledge of the injury that has caused the employee to lose a day’s work. (See Section 303, Rule 3.1)</a:t>
            </a:r>
          </a:p>
          <a:p>
            <a:pPr marL="471487" lvl="1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/>
              <a:t>File updated FROI within 7 days of RTW (See Rule 8.16)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7678738" y="2003425"/>
            <a:ext cx="846137" cy="398145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</a:t>
            </a:r>
            <a:endParaRPr lang="en-US" sz="22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1219200"/>
            <a:ext cx="8077200" cy="46482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200" b="1" dirty="0" smtClean="0"/>
              <a:t>	</a:t>
            </a:r>
            <a:r>
              <a:rPr lang="en-US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4 </a:t>
            </a:r>
            <a:r>
              <a:rPr lang="en-US" sz="32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Employee Has Lost a Day’s Work, Returns To Work Within 7 Days, Medicals </a:t>
            </a:r>
            <a:r>
              <a:rPr lang="en-US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Denied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/>
              <a:t>File FROI within 7 days of employer’s notice or knowledge of a lost day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US" sz="2300" dirty="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/>
              <a:t>File updated FROI within 7 days of RTW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US" sz="2300" dirty="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/>
              <a:t>File NOC within 30 days of receipt of a medical bill (or other notice of a claim for medical benefits)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b="1" dirty="0" smtClean="0"/>
              <a:t>	</a:t>
            </a:r>
            <a:r>
              <a:rPr lang="en-US" sz="3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5 – Days Lost Greater than 7,  Incapacity Accepted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1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FROI within 7 days of employer’s notice or knowledge of a lost day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MOP within 14 days of employer’s notice or knowledge of incapacity </a:t>
            </a:r>
            <a:r>
              <a:rPr lang="en-US" sz="2500" i="1" dirty="0" smtClean="0"/>
              <a:t>or</a:t>
            </a:r>
            <a:r>
              <a:rPr lang="en-US" sz="2500" dirty="0" smtClean="0"/>
              <a:t> </a:t>
            </a:r>
            <a:r>
              <a:rPr lang="en-US" sz="2500" u="sng" dirty="0" smtClean="0"/>
              <a:t>within 6 calendar days after 1st day of compensability (Box 22 of MOP)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Fil</a:t>
            </a:r>
            <a:r>
              <a:rPr lang="en-US" sz="2500" dirty="0" smtClean="0"/>
              <a:t>e WCB-2, -2A, and -2B as required within 30 days of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day of compensability (Box 22 of MOP)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File amended MOP to establish AWW and WCR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8610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</a:t>
            </a:r>
            <a:r>
              <a:rPr lang="en-US" sz="3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Scenario 5 – Days Lost Greater than 7,  Incapacity Accepted (cont.)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File WCB-4, WCB-4A, or WCB-8 (as applicable) when indemnity is discontinued, reduced or otherwise modified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File (Interim) SOC (WCB-11) within 195 days of injury date, and then annually within 15 days of the anniversary date of the injury while payments (of any type) are ongoing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File (Final) SOC when no further payments are anticipated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66800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Maine Claim Scenarios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4336</TotalTime>
  <Words>684</Words>
  <Application>Microsoft Office PowerPoint</Application>
  <PresentationFormat>On-screen Show (4:3)</PresentationFormat>
  <Paragraphs>189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Concourse</vt:lpstr>
      <vt:lpstr>Chart</vt:lpstr>
      <vt:lpstr>Compliance with Maine Workers’ Compensation Board Requirements  </vt:lpstr>
      <vt:lpstr>How is Compliance Measured? Monitoring</vt:lpstr>
      <vt:lpstr>How is Compliance Measured? Auditing</vt:lpstr>
      <vt:lpstr>Maine Claim Scenarios</vt:lpstr>
      <vt:lpstr>Maine Claim Scenarios</vt:lpstr>
      <vt:lpstr>Maine Claim Scenarios </vt:lpstr>
      <vt:lpstr>Maine Claim Scenarios </vt:lpstr>
      <vt:lpstr>Maine Claim Scenarios</vt:lpstr>
      <vt:lpstr>Maine Claim Scenarios</vt:lpstr>
      <vt:lpstr>Maine Claim Scenarios </vt:lpstr>
      <vt:lpstr>Maine Claim Scenarios</vt:lpstr>
      <vt:lpstr>How is Compliance Measured? Monitoring</vt:lpstr>
      <vt:lpstr>How is Compliance Measured? Auditing</vt:lpstr>
      <vt:lpstr>What are the Compliance Measurements?</vt:lpstr>
      <vt:lpstr>What are the Compliance Measurements?</vt:lpstr>
      <vt:lpstr>What are the Compliance Measurements?</vt:lpstr>
      <vt:lpstr>What are the Compliance Measurements?</vt:lpstr>
      <vt:lpstr>Compliance Benchmarks</vt:lpstr>
      <vt:lpstr>Maine Compliance  Lost Time First Report of Injury Filing Compliance</vt:lpstr>
      <vt:lpstr>Maine Compliance Initial Indemnity Payment Compliance</vt:lpstr>
      <vt:lpstr>Maine Compliance Initial MOP Filing Compliance</vt:lpstr>
      <vt:lpstr>Maine Compliance Initial Indemnity NOC Filing Compliance</vt:lpstr>
      <vt:lpstr>Why is Compliance Important?</vt:lpstr>
      <vt:lpstr>Why is Compliance Important?</vt:lpstr>
      <vt:lpstr>Why is Compliance Important?</vt:lpstr>
      <vt:lpstr>Maine Compliance  Review</vt:lpstr>
    </vt:vector>
  </TitlesOfParts>
  <Company>Workers Compensation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Gallagher-Bassett  Compliance with Maine Workers’ Compensation Board Requirements 1/1/2002 - Present </dc:title>
  <dc:creator>Jeffrey Levesque</dc:creator>
  <cp:lastModifiedBy>Gordon Davis</cp:lastModifiedBy>
  <cp:revision>186</cp:revision>
  <cp:lastPrinted>2012-06-05T15:34:34Z</cp:lastPrinted>
  <dcterms:created xsi:type="dcterms:W3CDTF">2003-06-18T15:47:07Z</dcterms:created>
  <dcterms:modified xsi:type="dcterms:W3CDTF">2018-10-23T14:39:29Z</dcterms:modified>
</cp:coreProperties>
</file>